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34" r:id="rId2"/>
    <p:sldId id="335" r:id="rId3"/>
    <p:sldId id="336" r:id="rId4"/>
    <p:sldId id="337" r:id="rId5"/>
    <p:sldId id="338" r:id="rId6"/>
    <p:sldId id="339" r:id="rId7"/>
    <p:sldId id="340" r:id="rId8"/>
    <p:sldId id="341" r:id="rId9"/>
    <p:sldId id="342" r:id="rId10"/>
    <p:sldId id="343" r:id="rId11"/>
    <p:sldId id="344"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66112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84953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26002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423645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438F7-79F8-400D-A359-D93F2B60045E}"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01315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184003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438F7-79F8-400D-A359-D93F2B60045E}" type="datetimeFigureOut">
              <a:rPr lang="en-US" smtClean="0"/>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44933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438F7-79F8-400D-A359-D93F2B60045E}" type="datetimeFigureOut">
              <a:rPr lang="en-US" smtClean="0"/>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163478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438F7-79F8-400D-A359-D93F2B60045E}" type="datetimeFigureOut">
              <a:rPr lang="en-US" smtClean="0"/>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98243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94990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438F7-79F8-400D-A359-D93F2B60045E}"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79EDD-52A0-44CF-80B3-B9F2BD53905E}" type="slidenum">
              <a:rPr lang="en-US" smtClean="0"/>
              <a:t>‹#›</a:t>
            </a:fld>
            <a:endParaRPr lang="en-US"/>
          </a:p>
        </p:txBody>
      </p:sp>
    </p:spTree>
    <p:extLst>
      <p:ext uri="{BB962C8B-B14F-4D97-AF65-F5344CB8AC3E}">
        <p14:creationId xmlns:p14="http://schemas.microsoft.com/office/powerpoint/2010/main" val="246488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438F7-79F8-400D-A359-D93F2B60045E}" type="datetimeFigureOut">
              <a:rPr lang="en-US" smtClean="0"/>
              <a:t>8/28/2024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79EDD-52A0-44CF-80B3-B9F2BD53905E}" type="slidenum">
              <a:rPr lang="en-US" smtClean="0"/>
              <a:t>‹#›</a:t>
            </a:fld>
            <a:endParaRPr lang="en-US"/>
          </a:p>
        </p:txBody>
      </p:sp>
    </p:spTree>
    <p:extLst>
      <p:ext uri="{BB962C8B-B14F-4D97-AF65-F5344CB8AC3E}">
        <p14:creationId xmlns:p14="http://schemas.microsoft.com/office/powerpoint/2010/main" val="1202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 name="Εικόνα 7"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78429"/>
            <a:ext cx="12192000" cy="4796444"/>
          </a:xfrm>
          <a:prstGeom prst="rect">
            <a:avLst/>
          </a:prstGeom>
        </p:spPr>
      </p:pic>
    </p:spTree>
    <p:extLst>
      <p:ext uri="{BB962C8B-B14F-4D97-AF65-F5344CB8AC3E}">
        <p14:creationId xmlns:p14="http://schemas.microsoft.com/office/powerpoint/2010/main" val="3988324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Μέτρα που έχει λάβει το ΥΠΑΝ </a:t>
            </a:r>
            <a:r>
              <a:rPr kumimoji="0" lang="el-GR" sz="2400" b="1" i="0" u="sng" strike="noStrike" kern="1200" cap="none" spc="0" normalizeH="0" noProof="0" dirty="0">
                <a:ln>
                  <a:noFill/>
                </a:ln>
                <a:solidFill>
                  <a:prstClr val="black"/>
                </a:solidFill>
                <a:effectLst/>
                <a:uLnTx/>
                <a:uFillTx/>
                <a:latin typeface="Calibri" panose="020F0502020204030204"/>
              </a:rPr>
              <a:t>-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lvl="0">
              <a:defRPr/>
            </a:pPr>
            <a:r>
              <a:rPr lang="el-GR" sz="2400" dirty="0">
                <a:solidFill>
                  <a:prstClr val="black"/>
                </a:solidFill>
              </a:rPr>
              <a:t>1. Εντατικοί έλεγχοι για την εφαρμογή των αυστηρών μέτρων που έχει λάβει η Κυβέρνηση στην αγορά, όπως</a:t>
            </a:r>
          </a:p>
          <a:p>
            <a:pPr lvl="0">
              <a:defRPr/>
            </a:pPr>
            <a:endParaRPr lang="el-GR" sz="2400" dirty="0">
              <a:solidFill>
                <a:prstClr val="black"/>
              </a:solidFill>
            </a:endParaRPr>
          </a:p>
          <a:p>
            <a:pPr lvl="0">
              <a:defRPr/>
            </a:pPr>
            <a:r>
              <a:rPr lang="el-GR" sz="2400" dirty="0">
                <a:solidFill>
                  <a:prstClr val="black"/>
                </a:solidFill>
              </a:rPr>
              <a:t>α) το πλαφόν στο περιθώριο κέρδους σε σχέση με το 2021, με πρόστιμο έως 5 εκ. ευρώ (πενταπλασιασμός τον Ιούνιο 2024), επεκτάθηκε έως και 31/12/2024</a:t>
            </a:r>
          </a:p>
          <a:p>
            <a:pPr lvl="0">
              <a:defRPr/>
            </a:pPr>
            <a:endParaRPr lang="el-GR" sz="2400" dirty="0">
              <a:solidFill>
                <a:prstClr val="black"/>
              </a:solidFill>
            </a:endParaRPr>
          </a:p>
          <a:p>
            <a:pPr lvl="0" algn="just">
              <a:defRPr/>
            </a:pPr>
            <a:r>
              <a:rPr lang="el-GR" sz="2400" dirty="0">
                <a:solidFill>
                  <a:prstClr val="black"/>
                </a:solidFill>
              </a:rPr>
              <a:t>β) η απαγόρευση της διενέργειας εκπτώσεων και προσφορών όταν έχει προηγηθεί ανατίμηση του προϊόντος, με πρόστιμο έως 6 εκ. ευρώ (τριπλασιασμός τον Ιούνιο 2024), επεκτάθηκε έως και 31/12/2024.</a:t>
            </a:r>
          </a:p>
          <a:p>
            <a:pPr lvl="0">
              <a:defRPr/>
            </a:pPr>
            <a:endParaRPr lang="el-GR" sz="2400" dirty="0">
              <a:solidFill>
                <a:prstClr val="black"/>
              </a:solidFill>
            </a:endParaRPr>
          </a:p>
          <a:p>
            <a:pPr lvl="0">
              <a:defRPr/>
            </a:pPr>
            <a:r>
              <a:rPr lang="el-GR" sz="2400" dirty="0">
                <a:solidFill>
                  <a:prstClr val="black"/>
                </a:solidFill>
              </a:rPr>
              <a:t>γ) ενίσχυση των ελεγκτικών μηχανισμών με την σημαντική αύξηση του ελεγκτικού προσωπικού της ΔΙΜΕΑ (30 άτομα), την ενίσχυση των δυνατοτήτων της Επιτροπής Ανταγωνισμού σε προσωπικό και την ενεργοποίηση των ελεγκτικών μηχανισμών των Περιφερειών της χώρας</a:t>
            </a:r>
            <a:endParaRPr kumimoji="0" lang="el-GR" sz="2400" i="0" strike="noStrike" kern="1200" cap="none" spc="0" normalizeH="0" baseline="0" noProof="0" dirty="0">
              <a:ln>
                <a:noFill/>
              </a:ln>
              <a:solidFill>
                <a:prstClr val="black"/>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886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Μέτρα που έχει λάβει το ΥΠΑΝ </a:t>
            </a:r>
            <a:r>
              <a:rPr kumimoji="0" lang="el-GR" sz="2400" b="1" i="0" u="sng" strike="noStrike" kern="1200" cap="none" spc="0" normalizeH="0" noProof="0" dirty="0">
                <a:ln>
                  <a:noFill/>
                </a:ln>
                <a:solidFill>
                  <a:prstClr val="black"/>
                </a:solidFill>
                <a:effectLst/>
                <a:uLnTx/>
                <a:uFillTx/>
                <a:latin typeface="Calibri" panose="020F0502020204030204"/>
              </a:rPr>
              <a:t>-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lvl="0" algn="just">
              <a:defRPr/>
            </a:pPr>
            <a:r>
              <a:rPr lang="el-GR" sz="2400" dirty="0">
                <a:solidFill>
                  <a:prstClr val="black"/>
                </a:solidFill>
              </a:rPr>
              <a:t>δ) αύξηση των δυνατοτήτων έρευνας αγοράς για τους καταναλωτές μέσω ψηφιακών εργαλείων όπως η πλατφόρμα e-</a:t>
            </a:r>
            <a:r>
              <a:rPr lang="el-GR" sz="2400" dirty="0" err="1">
                <a:solidFill>
                  <a:prstClr val="black"/>
                </a:solidFill>
              </a:rPr>
              <a:t>katanalotis</a:t>
            </a:r>
            <a:r>
              <a:rPr lang="el-GR" sz="2400" dirty="0">
                <a:solidFill>
                  <a:prstClr val="black"/>
                </a:solidFill>
              </a:rPr>
              <a:t> και το «καλάθι του νοικοκυριού».</a:t>
            </a: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r>
              <a:rPr lang="el-GR" sz="2400" dirty="0">
                <a:solidFill>
                  <a:prstClr val="black"/>
                </a:solidFill>
              </a:rPr>
              <a:t>ε) Επεξεργασία περαιτέρω διαρθρωτικών μέτρων για την κατάργηση ρυθμιστικών εμποδίων στον ανταγωνισμό στο χονδρικό και το λιανικό εμπόριο.</a:t>
            </a: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endParaRPr lang="el-GR" sz="2400" dirty="0">
              <a:solidFill>
                <a:prstClr val="black"/>
              </a:solidFill>
            </a:endParaRPr>
          </a:p>
          <a:p>
            <a:pPr lvl="0" algn="just">
              <a:defRPr/>
            </a:pPr>
            <a:endParaRPr lang="el-GR" sz="2400" dirty="0">
              <a:solidFill>
                <a:prstClr val="black"/>
              </a:solidFill>
            </a:endParaRPr>
          </a:p>
          <a:p>
            <a:pPr lvl="0">
              <a:defRPr/>
            </a:pPr>
            <a:endParaRPr lang="el-GR" sz="2400" dirty="0">
              <a:solidFill>
                <a:prstClr val="black"/>
              </a:solidFill>
            </a:endParaRPr>
          </a:p>
          <a:p>
            <a:pPr lvl="0">
              <a:defRPr/>
            </a:pPr>
            <a:endParaRPr lang="el-GR" sz="2400" dirty="0">
              <a:solidFill>
                <a:prstClr val="black"/>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40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Εικόνα 4"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015" y="1119828"/>
            <a:ext cx="5449060" cy="5382376"/>
          </a:xfrm>
          <a:prstGeom prst="rect">
            <a:avLst/>
          </a:prstGeom>
        </p:spPr>
      </p:pic>
      <p:pic>
        <p:nvPicPr>
          <p:cNvPr id="9" name="Εικόνα 8" descr="Απόσπασμα οθόνη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3316" y="1262723"/>
            <a:ext cx="5344271" cy="5239481"/>
          </a:xfrm>
          <a:prstGeom prst="rect">
            <a:avLst/>
          </a:prstGeom>
        </p:spPr>
      </p:pic>
    </p:spTree>
    <p:extLst>
      <p:ext uri="{BB962C8B-B14F-4D97-AF65-F5344CB8AC3E}">
        <p14:creationId xmlns:p14="http://schemas.microsoft.com/office/powerpoint/2010/main" val="272245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65635" y="711592"/>
            <a:ext cx="10402349"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Στοιχεία </a:t>
            </a:r>
            <a:r>
              <a:rPr kumimoji="0" lang="en-US" sz="2400" b="1" i="0" strike="noStrike" kern="1200" cap="none" spc="0" normalizeH="0" noProof="0" dirty="0">
                <a:ln>
                  <a:noFill/>
                </a:ln>
                <a:solidFill>
                  <a:prstClr val="black"/>
                </a:solidFill>
                <a:effectLst/>
                <a:uLnTx/>
                <a:uFillTx/>
                <a:latin typeface="Calibri" panose="020F0502020204030204"/>
                <a:ea typeface="+mn-ea"/>
                <a:cs typeface="+mn-cs"/>
              </a:rPr>
              <a:t>EUROSTAT – </a:t>
            </a:r>
            <a:r>
              <a:rPr lang="el-GR" sz="2400" b="1" dirty="0">
                <a:solidFill>
                  <a:prstClr val="black"/>
                </a:solidFill>
                <a:latin typeface="Calibri" panose="020F0502020204030204"/>
              </a:rPr>
              <a:t>Εξέλιξη ποσοστού πληθωρισμού Ελλάδα </a:t>
            </a:r>
            <a:r>
              <a:rPr lang="en-US" sz="2400" b="1" dirty="0">
                <a:solidFill>
                  <a:prstClr val="black"/>
                </a:solidFill>
                <a:latin typeface="Calibri" panose="020F0502020204030204"/>
              </a:rPr>
              <a:t>(EL) </a:t>
            </a:r>
            <a:r>
              <a:rPr lang="el-GR" sz="2400" b="1" dirty="0">
                <a:solidFill>
                  <a:prstClr val="black"/>
                </a:solidFill>
                <a:latin typeface="Calibri" panose="020F0502020204030204"/>
              </a:rPr>
              <a:t>– ΕΕ 27 (</a:t>
            </a:r>
            <a:r>
              <a:rPr lang="en-US" sz="2400" b="1" dirty="0">
                <a:solidFill>
                  <a:prstClr val="black"/>
                </a:solidFill>
                <a:latin typeface="Calibri" panose="020F0502020204030204"/>
              </a:rPr>
              <a:t>EU)</a:t>
            </a: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Αθροιστικός γενικός πληθωρισμός από Δεκ 2021 σε Ιούλιο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Ε.Ε. : 16,7 %        Ελλάδα: 14,0 %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Αθροιστικός πληθωρισμός τροφίμων από Δεκ 2021 σε Ιούλιο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Ε.Ε.: 26,1 %         Ελλάδα: 25,8 %</a:t>
            </a:r>
            <a:endParaRPr lang="en-US"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227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Πληθωρισμός Τροφίμων:  +2,22%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Calibri" panose="020F0502020204030204"/>
              </a:rPr>
              <a:t>Επίδραση ελαιολάδου στον πληθωρισμό τροφίμων</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Συντελεστής βαρύτητας ελαιολάδου επί τροφίμων: </a:t>
            </a:r>
            <a:r>
              <a:rPr lang="el-GR" sz="2400" b="1" dirty="0">
                <a:solidFill>
                  <a:srgbClr val="FF0000"/>
                </a:solidFill>
                <a:latin typeface="Calibri" panose="020F0502020204030204"/>
              </a:rPr>
              <a:t>4,0 %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Αύξηση τιμών ελαιολάδου (Ιουλ 2023 – Ιουλ 2024): </a:t>
            </a:r>
            <a:r>
              <a:rPr lang="el-GR" sz="2400" b="1" dirty="0">
                <a:solidFill>
                  <a:srgbClr val="FF0000"/>
                </a:solidFill>
                <a:latin typeface="Calibri" panose="020F0502020204030204"/>
              </a:rPr>
              <a:t>56,7 %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Calibri" panose="020F0502020204030204"/>
              </a:rPr>
              <a:t>Συνολική επίδραση στον πληθωρισμό τροφίμων: </a:t>
            </a:r>
            <a:r>
              <a:rPr lang="el-GR" sz="2400" b="1" dirty="0">
                <a:solidFill>
                  <a:srgbClr val="FF0000"/>
                </a:solidFill>
                <a:latin typeface="Calibri" panose="020F0502020204030204"/>
              </a:rPr>
              <a:t>2,26%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rPr>
              <a:t>Πληθωρισμός τροφίμων χωρίς την</a:t>
            </a:r>
            <a:r>
              <a:rPr kumimoji="0" lang="el-GR" sz="2400" b="1" i="0" strike="noStrike" kern="1200" cap="none" spc="0" normalizeH="0" noProof="0" dirty="0">
                <a:ln>
                  <a:noFill/>
                </a:ln>
                <a:solidFill>
                  <a:prstClr val="black"/>
                </a:solidFill>
                <a:effectLst/>
                <a:uLnTx/>
                <a:uFillTx/>
                <a:latin typeface="Calibri" panose="020F0502020204030204"/>
                <a:ea typeface="+mn-ea"/>
                <a:cs typeface="+mn-cs"/>
              </a:rPr>
              <a:t> επίδραση του ελαιολάδου: </a:t>
            </a:r>
            <a:r>
              <a:rPr kumimoji="0" lang="el-GR" sz="2400" b="1" i="0" strike="noStrike" kern="1200" cap="none" spc="0" normalizeH="0" noProof="0" dirty="0">
                <a:ln>
                  <a:noFill/>
                </a:ln>
                <a:solidFill>
                  <a:srgbClr val="00B050"/>
                </a:solidFill>
                <a:effectLst/>
                <a:uLnTx/>
                <a:uFillTx/>
                <a:latin typeface="Calibri" panose="020F0502020204030204"/>
                <a:ea typeface="+mn-ea"/>
                <a:cs typeface="+mn-cs"/>
              </a:rPr>
              <a:t>- 0,04%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69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8483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αύξηση σε ετήσια βάση:</a:t>
            </a: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Ελαιόλαδο: 56,7 %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Σοκολάτα: 17,0 %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Χυμοί</a:t>
            </a:r>
            <a:r>
              <a:rPr lang="el-GR" sz="2400" b="1" dirty="0">
                <a:solidFill>
                  <a:prstClr val="black"/>
                </a:solidFill>
                <a:latin typeface="Calibri" panose="020F0502020204030204"/>
              </a:rPr>
              <a:t> φρούτων: 15,5 %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Τσάι</a:t>
            </a:r>
            <a:r>
              <a:rPr lang="el-GR" sz="2400" b="1" dirty="0">
                <a:solidFill>
                  <a:prstClr val="black"/>
                </a:solidFill>
                <a:latin typeface="Calibri" panose="020F0502020204030204"/>
              </a:rPr>
              <a:t> – Χαμομήλι: 11,1 %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Νωπά ψάρια: 8,4 %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Δημητριακά για πρωινό: 7,4%</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Νωπά θαλασσινά: 6,6%</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Αρνί/Κατσίκι:</a:t>
            </a:r>
            <a:r>
              <a:rPr lang="el-GR" sz="2400" b="1" dirty="0">
                <a:solidFill>
                  <a:prstClr val="black"/>
                </a:solidFill>
                <a:latin typeface="Calibri" panose="020F0502020204030204"/>
              </a:rPr>
              <a:t> 6,2 %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Νωπά λαχανικά: 3,5 %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Μέλι: 3,2 %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Μοσχάρι: 2,8 %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992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78483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μείωση σε ετήσια βάση:</a:t>
            </a: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Ζάχαρη: -18,9 %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Νωπά φρούτα: - 9,1 %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Αλεύρι: - 9,0 %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baseline="0" dirty="0">
                <a:solidFill>
                  <a:prstClr val="black"/>
                </a:solidFill>
                <a:latin typeface="Calibri" panose="020F0502020204030204"/>
              </a:rPr>
              <a:t>Σπορέλαια: - 8,5 %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Γάλα εβαπορέ: - 8,5 %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θαλασσινά: -6,7%</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Πατάτες: - 6,1 %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ψάρια: -2,8 %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Γάλα: - 2,4 %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Κατεψυγμένα λαχανικά: -2,4 %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253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ΕΛΣΤΑΤ - </a:t>
            </a:r>
            <a:r>
              <a:rPr lang="el-GR" sz="2400" b="1" u="sng" dirty="0">
                <a:solidFill>
                  <a:prstClr val="black"/>
                </a:solidFill>
                <a:latin typeface="Calibri" panose="020F0502020204030204"/>
              </a:rPr>
              <a:t>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baseline="0" dirty="0">
                <a:solidFill>
                  <a:prstClr val="black"/>
                </a:solidFill>
                <a:latin typeface="Calibri" panose="020F0502020204030204"/>
              </a:rPr>
              <a:t>Κατηγορίες</a:t>
            </a:r>
            <a:r>
              <a:rPr lang="el-GR" sz="2400" b="1" dirty="0">
                <a:solidFill>
                  <a:prstClr val="black"/>
                </a:solidFill>
                <a:latin typeface="Calibri" panose="020F0502020204030204"/>
              </a:rPr>
              <a:t> με τη μεγαλύτερη μείωση σε ετήσια βάση:</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baseline="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Τυρί: -2,1 %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Ρύζι: -2,0 %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Παγωτά: -2,0 %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400" b="1" dirty="0">
                <a:solidFill>
                  <a:prstClr val="black"/>
                </a:solidFill>
                <a:latin typeface="Calibri" panose="020F0502020204030204"/>
              </a:rPr>
              <a:t>Αυγά: - 1,1 %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804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40697" y="711592"/>
            <a:ext cx="1040234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Εξέλιξη του πληθωρισμού τροφίμων</a:t>
            </a:r>
            <a:r>
              <a:rPr kumimoji="0" lang="el-GR" sz="2400" b="1" i="0" u="sng" strike="noStrike" kern="1200" cap="none" spc="0" normalizeH="0" noProof="0" dirty="0">
                <a:ln>
                  <a:noFill/>
                </a:ln>
                <a:solidFill>
                  <a:prstClr val="black"/>
                </a:solidFill>
                <a:effectLst/>
                <a:uLnTx/>
                <a:uFillTx/>
                <a:latin typeface="Calibri" panose="020F0502020204030204"/>
                <a:ea typeface="+mn-ea"/>
                <a:cs typeface="+mn-cs"/>
              </a:rPr>
              <a:t> Ιούνιος 2024 – Ιούλιος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u="sng"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ΙΕΛΚΑ – Ιούλιος 2024</a:t>
            </a:r>
            <a:endParaRPr lang="el-GR" sz="24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342900" lvl="0" indent="-342900">
              <a:buFont typeface="Arial" panose="020B0604020202020204" pitchFamily="34" charset="0"/>
              <a:buChar char="•"/>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Εικόνα 2"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0049" y="1822500"/>
            <a:ext cx="7839835" cy="4798319"/>
          </a:xfrm>
          <a:prstGeom prst="rect">
            <a:avLst/>
          </a:prstGeom>
        </p:spPr>
      </p:pic>
    </p:spTree>
    <p:extLst>
      <p:ext uri="{BB962C8B-B14F-4D97-AF65-F5344CB8AC3E}">
        <p14:creationId xmlns:p14="http://schemas.microsoft.com/office/powerpoint/2010/main" val="365653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587" y="6146408"/>
            <a:ext cx="724413" cy="711592"/>
          </a:xfrm>
          <a:prstGeom prst="rect">
            <a:avLst/>
          </a:prstGeom>
          <a:ln>
            <a:solidFill>
              <a:schemeClr val="bg1"/>
            </a:solidFill>
          </a:ln>
        </p:spPr>
      </p:pic>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4413" cy="711592"/>
          </a:xfrm>
          <a:prstGeom prst="rect">
            <a:avLst/>
          </a:prstGeom>
        </p:spPr>
      </p:pic>
      <p:sp>
        <p:nvSpPr>
          <p:cNvPr id="2" name="TextBox 1"/>
          <p:cNvSpPr txBox="1"/>
          <p:nvPr/>
        </p:nvSpPr>
        <p:spPr>
          <a:xfrm>
            <a:off x="536774" y="711592"/>
            <a:ext cx="10402349"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noProof="0" dirty="0">
                <a:ln>
                  <a:noFill/>
                </a:ln>
                <a:solidFill>
                  <a:prstClr val="black"/>
                </a:solidFill>
                <a:effectLst/>
                <a:uLnTx/>
                <a:uFillTx/>
                <a:latin typeface="Calibri" panose="020F0502020204030204"/>
              </a:rPr>
              <a:t>Στοιχεία ΙΕΛΚΑ – Ιούλιος 2024 – Μεταβολές τιμών</a:t>
            </a:r>
            <a:endParaRPr lang="el-GR" sz="24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b="1" dirty="0">
              <a:solidFill>
                <a:prstClr val="black"/>
              </a:solidFill>
              <a:latin typeface="Calibri" panose="020F0502020204030204"/>
            </a:endParaRPr>
          </a:p>
          <a:p>
            <a:pPr marL="342900" lvl="0" indent="-342900">
              <a:buFont typeface="Arial" panose="020B0604020202020204" pitchFamily="34" charset="0"/>
              <a:buChar char="•"/>
              <a:defRPr/>
            </a:pPr>
            <a:endParaRPr lang="el-GR" sz="24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1" i="0"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Εικόνα 2" descr="Απόσπασμα οθόν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04" y="1577708"/>
            <a:ext cx="5843649" cy="3419952"/>
          </a:xfrm>
          <a:prstGeom prst="rect">
            <a:avLst/>
          </a:prstGeom>
        </p:spPr>
      </p:pic>
      <p:pic>
        <p:nvPicPr>
          <p:cNvPr id="8" name="Εικόνα 7" descr="Απόσπασμα οθόνη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519519"/>
            <a:ext cx="5808518" cy="3660699"/>
          </a:xfrm>
          <a:prstGeom prst="rect">
            <a:avLst/>
          </a:prstGeom>
        </p:spPr>
      </p:pic>
    </p:spTree>
    <p:extLst>
      <p:ext uri="{BB962C8B-B14F-4D97-AF65-F5344CB8AC3E}">
        <p14:creationId xmlns:p14="http://schemas.microsoft.com/office/powerpoint/2010/main" val="351237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5897</TotalTime>
  <Words>565</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Sotiris Anagnostopoulos</dc:creator>
  <cp:lastModifiedBy>john antipas</cp:lastModifiedBy>
  <cp:revision>295</cp:revision>
  <cp:lastPrinted>2023-06-01T12:44:57Z</cp:lastPrinted>
  <dcterms:created xsi:type="dcterms:W3CDTF">2021-06-28T17:56:48Z</dcterms:created>
  <dcterms:modified xsi:type="dcterms:W3CDTF">2024-08-28T12:53:52Z</dcterms:modified>
</cp:coreProperties>
</file>